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 /><Relationship Id="rId15" Type="http://schemas.openxmlformats.org/officeDocument/2006/relationships/tableStyles" Target="tableStyles.xml" /><Relationship Id="rId1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8059770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20395471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0407954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39362829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009590104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1521002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9005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9525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185603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53634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00341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84964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25374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80850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219226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60086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3872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373841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9368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19508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6180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571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14649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257060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2231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85261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110957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73784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071025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78431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61351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67658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27407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09538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1122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765253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9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0710541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522249112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146203353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0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5409609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77067486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2984295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7634048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93390128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15682100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986138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1765785412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117631435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47686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1288625356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1709695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3763707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144140658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125538799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85651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1048530220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114631409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9738729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1174826367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21664995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6408367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402827247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195498376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4679074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136432510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146064289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1F1F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bg>
      <p:bgPr shadeToTitle="0">
        <a:solidFill>
          <a:srgbClr val="1F1F1F">
            <a:alpha val="99999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2429416" name="Text 0"/>
          <p:cNvSpPr/>
          <p:nvPr/>
        </p:nvSpPr>
        <p:spPr bwMode="auto">
          <a:xfrm>
            <a:off x="4004958" y="638"/>
            <a:ext cx="6461550" cy="710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  <a:defRPr/>
            </a:pPr>
            <a:r>
              <a:rPr lang="en-US" sz="2800" b="1">
                <a:solidFill>
                  <a:srgbClr val="FA95AF"/>
                </a:solidFill>
                <a:latin typeface="Anton"/>
                <a:ea typeface="Anton"/>
                <a:cs typeface="Anton"/>
              </a:rPr>
              <a:t>Fault-Tolerant Flash ADC Architecture </a:t>
            </a:r>
            <a:endParaRPr sz="2800" b="1">
              <a:solidFill>
                <a:srgbClr val="FA95AF"/>
              </a:solidFill>
              <a:latin typeface="Anton"/>
              <a:ea typeface="Anton"/>
              <a:cs typeface="Anton"/>
            </a:endParaRPr>
          </a:p>
          <a:p>
            <a:pPr marL="0" indent="0" algn="ctr">
              <a:lnSpc>
                <a:spcPts val="5549"/>
              </a:lnSpc>
              <a:buNone/>
              <a:defRPr/>
            </a:pPr>
            <a:r>
              <a:rPr lang="en-US" sz="2800" b="1">
                <a:solidFill>
                  <a:srgbClr val="FA95AF"/>
                </a:solidFill>
                <a:latin typeface="Anton"/>
                <a:ea typeface="Anton"/>
                <a:cs typeface="Anton"/>
              </a:rPr>
              <a:t>for Edge IoT Devices</a:t>
            </a:r>
            <a:endParaRPr sz="2800" b="1"/>
          </a:p>
        </p:txBody>
      </p:sp>
      <p:sp>
        <p:nvSpPr>
          <p:cNvPr id="1413237697" name="Text 1"/>
          <p:cNvSpPr/>
          <p:nvPr/>
        </p:nvSpPr>
        <p:spPr bwMode="auto">
          <a:xfrm>
            <a:off x="793790" y="26036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Submitted by: </a:t>
            </a:r>
            <a:endParaRPr lang="en-US" sz="1750"/>
          </a:p>
        </p:txBody>
      </p:sp>
      <p:sp>
        <p:nvSpPr>
          <p:cNvPr id="1127145440" name="Text 2"/>
          <p:cNvSpPr/>
          <p:nvPr/>
        </p:nvSpPr>
        <p:spPr bwMode="auto">
          <a:xfrm>
            <a:off x="793789" y="3221712"/>
            <a:ext cx="1691954" cy="36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78422" lvl="1" indent="-278372" algn="l">
              <a:lnSpc>
                <a:spcPts val="2850"/>
              </a:lnSpc>
              <a:buFont typeface="Arial"/>
              <a:buChar char="–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Pranav.M,</a:t>
            </a:r>
            <a:endParaRPr lang="en-US" sz="1750"/>
          </a:p>
        </p:txBody>
      </p:sp>
      <p:sp>
        <p:nvSpPr>
          <p:cNvPr id="269283355" name="Text 3"/>
          <p:cNvSpPr/>
          <p:nvPr/>
        </p:nvSpPr>
        <p:spPr bwMode="auto">
          <a:xfrm>
            <a:off x="793789" y="3839765"/>
            <a:ext cx="1642685" cy="3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78422" lvl="1" indent="-278372" algn="l">
              <a:lnSpc>
                <a:spcPts val="2850"/>
              </a:lnSpc>
              <a:buFont typeface="Arial"/>
              <a:buChar char="–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Rohan.M,</a:t>
            </a:r>
            <a:endParaRPr lang="en-US" sz="1750"/>
          </a:p>
        </p:txBody>
      </p:sp>
      <p:sp>
        <p:nvSpPr>
          <p:cNvPr id="1947277226" name="Text 4"/>
          <p:cNvSpPr/>
          <p:nvPr/>
        </p:nvSpPr>
        <p:spPr bwMode="auto">
          <a:xfrm>
            <a:off x="793789" y="4457818"/>
            <a:ext cx="1469597" cy="365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78422" lvl="1" indent="-278372" algn="l">
              <a:lnSpc>
                <a:spcPts val="2850"/>
              </a:lnSpc>
              <a:buFont typeface="Arial"/>
              <a:buChar char="–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 Rizwan</a:t>
            </a:r>
            <a:endParaRPr lang="en-US" sz="1750"/>
          </a:p>
        </p:txBody>
      </p:sp>
      <p:sp>
        <p:nvSpPr>
          <p:cNvPr id="1438460974" name="Text 5"/>
          <p:cNvSpPr/>
          <p:nvPr/>
        </p:nvSpPr>
        <p:spPr bwMode="auto">
          <a:xfrm>
            <a:off x="793789" y="5075872"/>
            <a:ext cx="1358688" cy="363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78422" lvl="1" indent="-278372" algn="l">
              <a:lnSpc>
                <a:spcPts val="2850"/>
              </a:lnSpc>
              <a:buFont typeface="Arial"/>
              <a:buChar char="–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Sayooj</a:t>
            </a:r>
            <a:endParaRPr lang="en-US" sz="1750"/>
          </a:p>
        </p:txBody>
      </p:sp>
      <p:sp>
        <p:nvSpPr>
          <p:cNvPr id="737424653" name="Text 6"/>
          <p:cNvSpPr/>
          <p:nvPr/>
        </p:nvSpPr>
        <p:spPr bwMode="auto">
          <a:xfrm>
            <a:off x="793789" y="5693925"/>
            <a:ext cx="5893524" cy="36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Under the guidance of: </a:t>
            </a:r>
            <a:endParaRPr lang="en-US" sz="1750">
              <a:solidFill>
                <a:srgbClr val="E0D6DE"/>
              </a:solidFill>
              <a:latin typeface="Fira Sans"/>
              <a:ea typeface="Fira Sans"/>
              <a:cs typeface="Fira Sans"/>
            </a:endParaRPr>
          </a:p>
          <a:p>
            <a:pPr marL="0" indent="0" algn="l">
              <a:lnSpc>
                <a:spcPts val="2849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Dr. Ngangbam Phalguni Singh and Dr. Vijay Rao Kumbhare</a:t>
            </a:r>
            <a:endParaRPr lang="en-US" sz="1750"/>
          </a:p>
        </p:txBody>
      </p:sp>
      <p:sp>
        <p:nvSpPr>
          <p:cNvPr id="1638536447" name="Text 7"/>
          <p:cNvSpPr/>
          <p:nvPr/>
        </p:nvSpPr>
        <p:spPr bwMode="auto">
          <a:xfrm>
            <a:off x="793790" y="63119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endParaRPr lang="en-US" sz="1750"/>
          </a:p>
        </p:txBody>
      </p:sp>
      <p:sp>
        <p:nvSpPr>
          <p:cNvPr id="2007030616" name=""/>
          <p:cNvSpPr/>
          <p:nvPr/>
        </p:nvSpPr>
        <p:spPr bwMode="auto">
          <a:xfrm flipH="0" flipV="0">
            <a:off x="12784578" y="7589921"/>
            <a:ext cx="1774657" cy="561473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3344162" name="Text 0"/>
          <p:cNvSpPr/>
          <p:nvPr/>
        </p:nvSpPr>
        <p:spPr bwMode="auto">
          <a:xfrm>
            <a:off x="793790" y="824627"/>
            <a:ext cx="57982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A95AF"/>
                </a:solidFill>
                <a:latin typeface="Anton"/>
                <a:ea typeface="Anton"/>
                <a:cs typeface="Anton"/>
              </a:rPr>
              <a:t>Conclusion &amp; Future Work</a:t>
            </a:r>
            <a:endParaRPr lang="en-US" sz="4450"/>
          </a:p>
        </p:txBody>
      </p:sp>
      <p:sp>
        <p:nvSpPr>
          <p:cNvPr id="827119288" name="Text 1"/>
          <p:cNvSpPr/>
          <p:nvPr/>
        </p:nvSpPr>
        <p:spPr bwMode="auto">
          <a:xfrm>
            <a:off x="793790" y="19870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This project successfully implements a fault-tolerant 3-bit Flash ADC in Cadence Virtuoso, addressing the need for speed and robustness in edge IoT devices.</a:t>
            </a:r>
            <a:endParaRPr lang="en-US" sz="1750"/>
          </a:p>
        </p:txBody>
      </p:sp>
      <p:sp>
        <p:nvSpPr>
          <p:cNvPr id="1429386664" name="Shape 2"/>
          <p:cNvSpPr/>
          <p:nvPr/>
        </p:nvSpPr>
        <p:spPr bwMode="auto">
          <a:xfrm>
            <a:off x="793790" y="2967990"/>
            <a:ext cx="13042821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111366681" name="Shape 3"/>
          <p:cNvSpPr/>
          <p:nvPr/>
        </p:nvSpPr>
        <p:spPr bwMode="auto">
          <a:xfrm>
            <a:off x="793790" y="2967990"/>
            <a:ext cx="4347567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42522247" name="Text 4"/>
          <p:cNvSpPr/>
          <p:nvPr/>
        </p:nvSpPr>
        <p:spPr bwMode="auto">
          <a:xfrm>
            <a:off x="1020604" y="3194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Key Achievement</a:t>
            </a:r>
            <a:endParaRPr lang="en-US" sz="2200"/>
          </a:p>
        </p:txBody>
      </p:sp>
      <p:sp>
        <p:nvSpPr>
          <p:cNvPr id="1974687216" name="Text 5"/>
          <p:cNvSpPr/>
          <p:nvPr/>
        </p:nvSpPr>
        <p:spPr bwMode="auto">
          <a:xfrm>
            <a:off x="1020604" y="368522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Development of a low-bit Flash ADC with integrated reference voltage fault detection.</a:t>
            </a:r>
            <a:endParaRPr lang="en-US" sz="1750"/>
          </a:p>
        </p:txBody>
      </p:sp>
      <p:sp>
        <p:nvSpPr>
          <p:cNvPr id="758492056" name="Shape 6"/>
          <p:cNvSpPr/>
          <p:nvPr/>
        </p:nvSpPr>
        <p:spPr bwMode="auto">
          <a:xfrm>
            <a:off x="5141357" y="2967990"/>
            <a:ext cx="4347567" cy="2032754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282071765" name="Shape 7"/>
          <p:cNvSpPr/>
          <p:nvPr/>
        </p:nvSpPr>
        <p:spPr bwMode="auto">
          <a:xfrm>
            <a:off x="5141357" y="2967990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864151112" name="Text 8"/>
          <p:cNvSpPr/>
          <p:nvPr/>
        </p:nvSpPr>
        <p:spPr bwMode="auto">
          <a:xfrm>
            <a:off x="5368171" y="3194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Impact</a:t>
            </a:r>
            <a:endParaRPr lang="en-US" sz="2200"/>
          </a:p>
        </p:txBody>
      </p:sp>
      <p:sp>
        <p:nvSpPr>
          <p:cNvPr id="1520137401" name="Text 9"/>
          <p:cNvSpPr/>
          <p:nvPr/>
        </p:nvSpPr>
        <p:spPr bwMode="auto">
          <a:xfrm>
            <a:off x="5368171" y="368522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Enhances reliability and performance of ADCs in challenging edge environments.</a:t>
            </a:r>
            <a:endParaRPr lang="en-US" sz="1750"/>
          </a:p>
        </p:txBody>
      </p:sp>
      <p:sp>
        <p:nvSpPr>
          <p:cNvPr id="2077035477" name="Shape 10"/>
          <p:cNvSpPr/>
          <p:nvPr/>
        </p:nvSpPr>
        <p:spPr bwMode="auto">
          <a:xfrm>
            <a:off x="9488924" y="2967990"/>
            <a:ext cx="4347567" cy="2032754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895970827" name="Shape 11"/>
          <p:cNvSpPr/>
          <p:nvPr/>
        </p:nvSpPr>
        <p:spPr bwMode="auto">
          <a:xfrm>
            <a:off x="9488924" y="2967990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237768547" name="Text 12"/>
          <p:cNvSpPr/>
          <p:nvPr/>
        </p:nvSpPr>
        <p:spPr bwMode="auto">
          <a:xfrm>
            <a:off x="9715738" y="3194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Future Directions</a:t>
            </a:r>
            <a:endParaRPr lang="en-US" sz="2200"/>
          </a:p>
        </p:txBody>
      </p:sp>
      <p:sp>
        <p:nvSpPr>
          <p:cNvPr id="77008582" name="Text 13"/>
          <p:cNvSpPr/>
          <p:nvPr/>
        </p:nvSpPr>
        <p:spPr bwMode="auto">
          <a:xfrm>
            <a:off x="9715738" y="368522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Further optimization for power, area, and integration into more complex SoC designs.</a:t>
            </a:r>
            <a:endParaRPr lang="en-US" sz="1750"/>
          </a:p>
        </p:txBody>
      </p:sp>
      <p:sp>
        <p:nvSpPr>
          <p:cNvPr id="1231704003" name="Text 14"/>
          <p:cNvSpPr/>
          <p:nvPr/>
        </p:nvSpPr>
        <p:spPr bwMode="auto">
          <a:xfrm>
            <a:off x="793790" y="52558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References:</a:t>
            </a:r>
            <a:endParaRPr lang="en-US" sz="1750"/>
          </a:p>
        </p:txBody>
      </p:sp>
      <p:sp>
        <p:nvSpPr>
          <p:cNvPr id="250583629" name="Text 15"/>
          <p:cNvSpPr/>
          <p:nvPr/>
        </p:nvSpPr>
        <p:spPr bwMode="auto">
          <a:xfrm>
            <a:off x="793790" y="58739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P. Harpe, K. A. A. Makinwa, and A. Baschirotto, Eds., *Hybrid ADCs, Smart Sensors for the IoT, and Sub-1V &amp; Advanced Node Analog Circuit Design*. Cham: Springer, 2018.</a:t>
            </a:r>
            <a:endParaRPr lang="en-US" sz="1750"/>
          </a:p>
        </p:txBody>
      </p:sp>
      <p:sp>
        <p:nvSpPr>
          <p:cNvPr id="1026334964" name="Text 16"/>
          <p:cNvSpPr/>
          <p:nvPr/>
        </p:nvSpPr>
        <p:spPr bwMode="auto">
          <a:xfrm>
            <a:off x="793790" y="66790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N. H. Patel, “Power efficient 4-bit flash ADC using Cadence Virtuoso,” *International Journal of Engineering Research &amp; Technology (IJERT)*, vol. 10, no. 3, pp. 371–376, Mar. 2021.</a:t>
            </a:r>
            <a:endParaRPr lang="en-US" sz="1750"/>
          </a:p>
        </p:txBody>
      </p:sp>
      <p:sp>
        <p:nvSpPr>
          <p:cNvPr id="1531542558" name=""/>
          <p:cNvSpPr/>
          <p:nvPr/>
        </p:nvSpPr>
        <p:spPr bwMode="auto">
          <a:xfrm flipH="0" flipV="0">
            <a:off x="12865500" y="7709646"/>
            <a:ext cx="1669676" cy="448235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2163075" name="Text 0"/>
          <p:cNvSpPr/>
          <p:nvPr/>
        </p:nvSpPr>
        <p:spPr bwMode="auto">
          <a:xfrm>
            <a:off x="793790" y="1845231"/>
            <a:ext cx="9560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A95AF"/>
                </a:solidFill>
                <a:latin typeface="Anton"/>
                <a:ea typeface="Anton"/>
                <a:cs typeface="Anton"/>
              </a:rPr>
              <a:t>Introduction: ADCs in IoT and Edge Devices</a:t>
            </a:r>
            <a:endParaRPr lang="en-US" sz="4450"/>
          </a:p>
        </p:txBody>
      </p:sp>
      <p:sp>
        <p:nvSpPr>
          <p:cNvPr id="1923866096" name="Text 1"/>
          <p:cNvSpPr/>
          <p:nvPr/>
        </p:nvSpPr>
        <p:spPr bwMode="auto">
          <a:xfrm>
            <a:off x="793790" y="30076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The Internet of Things (IoT) demands low-power, reliable data converters for edge devices. Analog-to-Digital Converters (ADCs) are crucial interfaces for digital processing units, as sensors produce analog signals.</a:t>
            </a:r>
            <a:endParaRPr lang="en-US" sz="1750"/>
          </a:p>
        </p:txBody>
      </p:sp>
      <p:sp>
        <p:nvSpPr>
          <p:cNvPr id="587496882" name="Shape 2"/>
          <p:cNvSpPr/>
          <p:nvPr/>
        </p:nvSpPr>
        <p:spPr bwMode="auto">
          <a:xfrm>
            <a:off x="793790" y="3988594"/>
            <a:ext cx="6407943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1874194032" name="Text 3"/>
          <p:cNvSpPr/>
          <p:nvPr/>
        </p:nvSpPr>
        <p:spPr bwMode="auto">
          <a:xfrm>
            <a:off x="1020604" y="4215408"/>
            <a:ext cx="3770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Motivation for Low-Bit Flash ADCs</a:t>
            </a:r>
            <a:endParaRPr lang="en-US" sz="2200"/>
          </a:p>
        </p:txBody>
      </p:sp>
      <p:sp>
        <p:nvSpPr>
          <p:cNvPr id="411959541" name="Text 4"/>
          <p:cNvSpPr/>
          <p:nvPr/>
        </p:nvSpPr>
        <p:spPr bwMode="auto">
          <a:xfrm>
            <a:off x="1020604" y="4705826"/>
            <a:ext cx="59543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For immediate event detection or threshold monitoring, high-speed conversion is prioritized over high resolution. Flash ADCs are ideal due to their near-instantaneous conversion, especially at low resolutions (3–4 bits).</a:t>
            </a:r>
            <a:endParaRPr lang="en-US" sz="1750"/>
          </a:p>
        </p:txBody>
      </p:sp>
      <p:sp>
        <p:nvSpPr>
          <p:cNvPr id="216456908" name="Shape 5"/>
          <p:cNvSpPr/>
          <p:nvPr/>
        </p:nvSpPr>
        <p:spPr bwMode="auto">
          <a:xfrm>
            <a:off x="7428548" y="3988594"/>
            <a:ext cx="6408062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1870357547" name="Text 6"/>
          <p:cNvSpPr/>
          <p:nvPr/>
        </p:nvSpPr>
        <p:spPr bwMode="auto">
          <a:xfrm>
            <a:off x="7655362" y="4215408"/>
            <a:ext cx="49182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Problem Statement: Speed + Fault Detection</a:t>
            </a:r>
            <a:endParaRPr lang="en-US" sz="2200"/>
          </a:p>
        </p:txBody>
      </p:sp>
      <p:sp>
        <p:nvSpPr>
          <p:cNvPr id="896094247" name="Text 7"/>
          <p:cNvSpPr/>
          <p:nvPr/>
        </p:nvSpPr>
        <p:spPr bwMode="auto">
          <a:xfrm>
            <a:off x="7655362" y="4705826"/>
            <a:ext cx="595443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Edge devices face varying conditions like supply noise and temperature changes. Conventional Flash ADCs can fail under reference drift. A solution balancing speed, low power, and robustness against reference faults is needed.</a:t>
            </a:r>
            <a:endParaRPr lang="en-US" sz="1750"/>
          </a:p>
        </p:txBody>
      </p:sp>
      <p:sp>
        <p:nvSpPr>
          <p:cNvPr id="448851785" name=""/>
          <p:cNvSpPr/>
          <p:nvPr/>
        </p:nvSpPr>
        <p:spPr bwMode="auto">
          <a:xfrm flipH="0" flipV="0">
            <a:off x="12798264" y="7463117"/>
            <a:ext cx="1748117" cy="661146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4610392" name="Text 0"/>
          <p:cNvSpPr/>
          <p:nvPr/>
        </p:nvSpPr>
        <p:spPr bwMode="auto">
          <a:xfrm>
            <a:off x="793790" y="1735455"/>
            <a:ext cx="10720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A95AF"/>
                </a:solidFill>
                <a:latin typeface="Anton"/>
                <a:ea typeface="Anton"/>
                <a:cs typeface="Anton"/>
              </a:rPr>
              <a:t>Project Objective: Fault-Tolerant 3-bit Flash ADC</a:t>
            </a:r>
            <a:endParaRPr lang="en-US" sz="4450"/>
          </a:p>
        </p:txBody>
      </p:sp>
      <p:sp>
        <p:nvSpPr>
          <p:cNvPr id="234448334" name="Text 1"/>
          <p:cNvSpPr/>
          <p:nvPr/>
        </p:nvSpPr>
        <p:spPr bwMode="auto">
          <a:xfrm>
            <a:off x="793790" y="289786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This project implements a 3-bit Flash ADC in Cadence Virtuoso, built with analog blocks (resistor ladder, comparators, encoder). A fault-detection block monitors the reference voltage (Vref) and flags instability.</a:t>
            </a:r>
            <a:endParaRPr lang="en-US" sz="1750"/>
          </a:p>
        </p:txBody>
      </p:sp>
      <p:sp>
        <p:nvSpPr>
          <p:cNvPr id="2072830679" name="Shape 2"/>
          <p:cNvSpPr/>
          <p:nvPr/>
        </p:nvSpPr>
        <p:spPr bwMode="auto">
          <a:xfrm>
            <a:off x="793790" y="3878818"/>
            <a:ext cx="6407943" cy="2615208"/>
          </a:xfrm>
          <a:prstGeom prst="roundRect">
            <a:avLst>
              <a:gd name="adj" fmla="val 5594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248793891" name="Shape 3"/>
          <p:cNvSpPr/>
          <p:nvPr/>
        </p:nvSpPr>
        <p:spPr bwMode="auto">
          <a:xfrm>
            <a:off x="763310" y="3878818"/>
            <a:ext cx="121920" cy="2615208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47537511" name="Text 4"/>
          <p:cNvSpPr/>
          <p:nvPr/>
        </p:nvSpPr>
        <p:spPr bwMode="auto">
          <a:xfrm>
            <a:off x="1142524" y="4136112"/>
            <a:ext cx="3239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Why 3-bit Resolution for IoT?</a:t>
            </a:r>
            <a:endParaRPr lang="en-US" sz="2200"/>
          </a:p>
        </p:txBody>
      </p:sp>
      <p:sp>
        <p:nvSpPr>
          <p:cNvPr id="1241544641" name="Text 5"/>
          <p:cNvSpPr/>
          <p:nvPr/>
        </p:nvSpPr>
        <p:spPr bwMode="auto">
          <a:xfrm>
            <a:off x="1142524" y="4626531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Keeps comparator count low (7 comparators).</a:t>
            </a:r>
            <a:endParaRPr lang="en-US" sz="1750"/>
          </a:p>
        </p:txBody>
      </p:sp>
      <p:sp>
        <p:nvSpPr>
          <p:cNvPr id="796132677" name="Text 6"/>
          <p:cNvSpPr/>
          <p:nvPr/>
        </p:nvSpPr>
        <p:spPr bwMode="auto">
          <a:xfrm>
            <a:off x="1142524" y="506872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Provides fast response with minimal silicon area.</a:t>
            </a:r>
            <a:endParaRPr lang="en-US" sz="1750"/>
          </a:p>
        </p:txBody>
      </p:sp>
      <p:sp>
        <p:nvSpPr>
          <p:cNvPr id="1926985196" name="Text 7"/>
          <p:cNvSpPr/>
          <p:nvPr/>
        </p:nvSpPr>
        <p:spPr bwMode="auto">
          <a:xfrm>
            <a:off x="1142524" y="551092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Sufficient for threshold-based IoT sensing and edge-triggered applications.</a:t>
            </a:r>
            <a:endParaRPr lang="en-US" sz="1750"/>
          </a:p>
        </p:txBody>
      </p:sp>
      <p:sp>
        <p:nvSpPr>
          <p:cNvPr id="2057477631" name="Shape 8"/>
          <p:cNvSpPr/>
          <p:nvPr/>
        </p:nvSpPr>
        <p:spPr bwMode="auto">
          <a:xfrm>
            <a:off x="7428548" y="3878818"/>
            <a:ext cx="6408062" cy="2615208"/>
          </a:xfrm>
          <a:prstGeom prst="roundRect">
            <a:avLst>
              <a:gd name="adj" fmla="val 5594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708798865" name="Shape 9"/>
          <p:cNvSpPr/>
          <p:nvPr/>
        </p:nvSpPr>
        <p:spPr bwMode="auto">
          <a:xfrm>
            <a:off x="7398067" y="3878818"/>
            <a:ext cx="121920" cy="2615208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572934952" name="Text 10"/>
          <p:cNvSpPr/>
          <p:nvPr/>
        </p:nvSpPr>
        <p:spPr bwMode="auto">
          <a:xfrm>
            <a:off x="7777282" y="4136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Design Advantages</a:t>
            </a:r>
            <a:endParaRPr lang="en-US" sz="2200"/>
          </a:p>
        </p:txBody>
      </p:sp>
      <p:sp>
        <p:nvSpPr>
          <p:cNvPr id="2133721048" name="Text 11"/>
          <p:cNvSpPr/>
          <p:nvPr/>
        </p:nvSpPr>
        <p:spPr bwMode="auto">
          <a:xfrm>
            <a:off x="7777282" y="4626531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Simplicity: Straightforward structure.</a:t>
            </a:r>
            <a:endParaRPr lang="en-US" sz="1750"/>
          </a:p>
        </p:txBody>
      </p:sp>
      <p:sp>
        <p:nvSpPr>
          <p:cNvPr id="658335158" name="Text 12"/>
          <p:cNvSpPr/>
          <p:nvPr/>
        </p:nvSpPr>
        <p:spPr bwMode="auto">
          <a:xfrm>
            <a:off x="7777282" y="5068729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Speed: One-step conversion.</a:t>
            </a:r>
            <a:endParaRPr lang="en-US" sz="1750"/>
          </a:p>
        </p:txBody>
      </p:sp>
      <p:sp>
        <p:nvSpPr>
          <p:cNvPr id="1326322508" name="Text 13"/>
          <p:cNvSpPr/>
          <p:nvPr/>
        </p:nvSpPr>
        <p:spPr bwMode="auto">
          <a:xfrm>
            <a:off x="7777282" y="551092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Fault Tolerance: Reference monitoring enhances robustness.</a:t>
            </a:r>
            <a:endParaRPr lang="en-US" sz="1750"/>
          </a:p>
        </p:txBody>
      </p:sp>
      <p:sp>
        <p:nvSpPr>
          <p:cNvPr id="1146951506" name=""/>
          <p:cNvSpPr/>
          <p:nvPr/>
        </p:nvSpPr>
        <p:spPr bwMode="auto">
          <a:xfrm flipH="0" flipV="0">
            <a:off x="12876705" y="7597587"/>
            <a:ext cx="1669676" cy="560293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0426334" name="Text 0"/>
          <p:cNvSpPr/>
          <p:nvPr/>
        </p:nvSpPr>
        <p:spPr bwMode="auto">
          <a:xfrm>
            <a:off x="793790" y="1112520"/>
            <a:ext cx="7775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A95AF"/>
                </a:solidFill>
                <a:latin typeface="Anton"/>
                <a:ea typeface="Anton"/>
                <a:cs typeface="Anton"/>
              </a:rPr>
              <a:t>ADC Roles and Requirements in IoT</a:t>
            </a:r>
            <a:endParaRPr lang="en-US" sz="4450"/>
          </a:p>
        </p:txBody>
      </p:sp>
      <p:sp>
        <p:nvSpPr>
          <p:cNvPr id="15223345" name="Text 1"/>
          <p:cNvSpPr/>
          <p:nvPr/>
        </p:nvSpPr>
        <p:spPr bwMode="auto">
          <a:xfrm>
            <a:off x="793790" y="22749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IoT edge devices interface with diverse sensors, converting analog signals under strict resource constraints. Key requirements include ultra-low power, sufficient resolution, appropriate sampling rates, low cost, and seamless integration.</a:t>
            </a:r>
            <a:endParaRPr lang="en-US" sz="1750"/>
          </a:p>
        </p:txBody>
      </p:sp>
      <p:pic>
        <p:nvPicPr>
          <p:cNvPr id="1604321017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3790" y="3255883"/>
            <a:ext cx="566976" cy="566976"/>
          </a:xfrm>
          <a:prstGeom prst="rect">
            <a:avLst/>
          </a:prstGeom>
        </p:spPr>
      </p:pic>
      <p:sp>
        <p:nvSpPr>
          <p:cNvPr id="449350038" name="Text 2"/>
          <p:cNvSpPr/>
          <p:nvPr/>
        </p:nvSpPr>
        <p:spPr bwMode="auto">
          <a:xfrm>
            <a:off x="793790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Ultra-low power</a:t>
            </a:r>
            <a:endParaRPr lang="en-US" sz="2200"/>
          </a:p>
        </p:txBody>
      </p:sp>
      <p:sp>
        <p:nvSpPr>
          <p:cNvPr id="1399892886" name="Text 3"/>
          <p:cNvSpPr/>
          <p:nvPr/>
        </p:nvSpPr>
        <p:spPr bwMode="auto">
          <a:xfrm>
            <a:off x="793790" y="459676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Essential for battery-powered or energy-harvested devices.</a:t>
            </a:r>
            <a:endParaRPr lang="en-US" sz="1750"/>
          </a:p>
        </p:txBody>
      </p:sp>
      <p:pic>
        <p:nvPicPr>
          <p:cNvPr id="443389209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56884" y="3255883"/>
            <a:ext cx="566976" cy="566976"/>
          </a:xfrm>
          <a:prstGeom prst="rect">
            <a:avLst/>
          </a:prstGeom>
        </p:spPr>
      </p:pic>
      <p:sp>
        <p:nvSpPr>
          <p:cNvPr id="377198862" name="Text 4"/>
          <p:cNvSpPr/>
          <p:nvPr/>
        </p:nvSpPr>
        <p:spPr bwMode="auto">
          <a:xfrm>
            <a:off x="7456884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Sufficient Resolution</a:t>
            </a:r>
            <a:endParaRPr lang="en-US" sz="2200"/>
          </a:p>
        </p:txBody>
      </p:sp>
      <p:sp>
        <p:nvSpPr>
          <p:cNvPr id="654680575" name="Text 5"/>
          <p:cNvSpPr/>
          <p:nvPr/>
        </p:nvSpPr>
        <p:spPr bwMode="auto">
          <a:xfrm>
            <a:off x="7456884" y="459676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Accuracy tailored to sensor type and application needs.</a:t>
            </a:r>
            <a:endParaRPr lang="en-US" sz="1750"/>
          </a:p>
        </p:txBody>
      </p:sp>
      <p:pic>
        <p:nvPicPr>
          <p:cNvPr id="2146737751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553189052" name="Text 6"/>
          <p:cNvSpPr/>
          <p:nvPr/>
        </p:nvSpPr>
        <p:spPr bwMode="auto">
          <a:xfrm>
            <a:off x="793790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Sampling Rate &amp; Latency</a:t>
            </a:r>
            <a:endParaRPr lang="en-US" sz="2200"/>
          </a:p>
        </p:txBody>
      </p:sp>
      <p:sp>
        <p:nvSpPr>
          <p:cNvPr id="1178899631" name="Text 7"/>
          <p:cNvSpPr/>
          <p:nvPr/>
        </p:nvSpPr>
        <p:spPr bwMode="auto">
          <a:xfrm>
            <a:off x="793790" y="675417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Optimized for specific application demands.</a:t>
            </a:r>
            <a:endParaRPr lang="en-US" sz="1750"/>
          </a:p>
        </p:txBody>
      </p:sp>
      <p:pic>
        <p:nvPicPr>
          <p:cNvPr id="1166138022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56884" y="5413296"/>
            <a:ext cx="566976" cy="566976"/>
          </a:xfrm>
          <a:prstGeom prst="rect">
            <a:avLst/>
          </a:prstGeom>
        </p:spPr>
      </p:pic>
      <p:sp>
        <p:nvSpPr>
          <p:cNvPr id="948039675" name="Text 8"/>
          <p:cNvSpPr/>
          <p:nvPr/>
        </p:nvSpPr>
        <p:spPr bwMode="auto">
          <a:xfrm>
            <a:off x="7456884" y="6263759"/>
            <a:ext cx="2865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Low Cost &amp; Compact Area</a:t>
            </a:r>
            <a:endParaRPr lang="en-US" sz="2200"/>
          </a:p>
        </p:txBody>
      </p:sp>
      <p:sp>
        <p:nvSpPr>
          <p:cNvPr id="46906975" name="Text 9"/>
          <p:cNvSpPr/>
          <p:nvPr/>
        </p:nvSpPr>
        <p:spPr bwMode="auto">
          <a:xfrm>
            <a:off x="7456884" y="675417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Critical for mass-produced IoT devices.</a:t>
            </a:r>
            <a:endParaRPr lang="en-US" sz="1750"/>
          </a:p>
        </p:txBody>
      </p:sp>
      <p:sp>
        <p:nvSpPr>
          <p:cNvPr id="237639841" name=""/>
          <p:cNvSpPr/>
          <p:nvPr/>
        </p:nvSpPr>
        <p:spPr bwMode="auto">
          <a:xfrm flipH="0" flipV="0">
            <a:off x="12809470" y="7575176"/>
            <a:ext cx="1725705" cy="605117"/>
          </a:xfrm>
          <a:prstGeom prst="flowChartAlternateProcess">
            <a:avLst/>
          </a:prstGeom>
          <a:solidFill>
            <a:srgbClr val="1F1F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0396432" name="Text 0"/>
          <p:cNvSpPr/>
          <p:nvPr/>
        </p:nvSpPr>
        <p:spPr bwMode="auto">
          <a:xfrm>
            <a:off x="761405" y="944999"/>
            <a:ext cx="10743843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  <a:defRPr/>
            </a:pPr>
            <a:r>
              <a:rPr lang="en-US" sz="4250">
                <a:solidFill>
                  <a:srgbClr val="FA95AF"/>
                </a:solidFill>
                <a:latin typeface="Anton"/>
                <a:ea typeface="Anton"/>
                <a:cs typeface="Anton"/>
              </a:rPr>
              <a:t>Comparative Analysis of ADC Architectures for IoT</a:t>
            </a:r>
            <a:endParaRPr lang="en-US" sz="4250"/>
          </a:p>
        </p:txBody>
      </p:sp>
      <p:sp>
        <p:nvSpPr>
          <p:cNvPr id="1189004970" name="Shape 1"/>
          <p:cNvSpPr/>
          <p:nvPr/>
        </p:nvSpPr>
        <p:spPr bwMode="auto">
          <a:xfrm>
            <a:off x="761405" y="2059900"/>
            <a:ext cx="13107590" cy="5224582"/>
          </a:xfrm>
          <a:prstGeom prst="roundRect">
            <a:avLst>
              <a:gd name="adj" fmla="val 6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345137965" name="Shape 2"/>
          <p:cNvSpPr/>
          <p:nvPr/>
        </p:nvSpPr>
        <p:spPr bwMode="auto">
          <a:xfrm>
            <a:off x="769025" y="2067520"/>
            <a:ext cx="13092351" cy="972263"/>
          </a:xfrm>
          <a:prstGeom prst="rect">
            <a:avLst/>
          </a:prstGeom>
          <a:solidFill>
            <a:srgbClr val="FFFFFF">
              <a:alpha val="3999"/>
            </a:srgbClr>
          </a:solidFill>
          <a:ln/>
        </p:spPr>
      </p:sp>
      <p:sp>
        <p:nvSpPr>
          <p:cNvPr id="843175676" name="Text 3"/>
          <p:cNvSpPr/>
          <p:nvPr/>
        </p:nvSpPr>
        <p:spPr bwMode="auto">
          <a:xfrm>
            <a:off x="986790" y="2205633"/>
            <a:ext cx="1524953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SAR</a:t>
            </a:r>
            <a:endParaRPr lang="en-US" sz="1700"/>
          </a:p>
        </p:txBody>
      </p:sp>
      <p:sp>
        <p:nvSpPr>
          <p:cNvPr id="694508366" name="Text 4"/>
          <p:cNvSpPr/>
          <p:nvPr/>
        </p:nvSpPr>
        <p:spPr bwMode="auto">
          <a:xfrm>
            <a:off x="2954417" y="2205633"/>
            <a:ext cx="1521142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Medium (8–12b)</a:t>
            </a:r>
            <a:endParaRPr lang="en-US" sz="1700"/>
          </a:p>
        </p:txBody>
      </p:sp>
      <p:sp>
        <p:nvSpPr>
          <p:cNvPr id="1335016197" name="Text 5"/>
          <p:cNvSpPr/>
          <p:nvPr/>
        </p:nvSpPr>
        <p:spPr bwMode="auto">
          <a:xfrm>
            <a:off x="4918234" y="2205633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Moderate</a:t>
            </a:r>
            <a:endParaRPr lang="en-US" sz="1700"/>
          </a:p>
        </p:txBody>
      </p:sp>
      <p:sp>
        <p:nvSpPr>
          <p:cNvPr id="943637255" name="Text 6"/>
          <p:cNvSpPr/>
          <p:nvPr/>
        </p:nvSpPr>
        <p:spPr bwMode="auto">
          <a:xfrm>
            <a:off x="6882051" y="2205633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Low</a:t>
            </a:r>
            <a:endParaRPr lang="en-US" sz="1700"/>
          </a:p>
        </p:txBody>
      </p:sp>
      <p:sp>
        <p:nvSpPr>
          <p:cNvPr id="1358839633" name="Text 7"/>
          <p:cNvSpPr/>
          <p:nvPr/>
        </p:nvSpPr>
        <p:spPr bwMode="auto">
          <a:xfrm>
            <a:off x="8845868" y="2205633"/>
            <a:ext cx="2175748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Excellent for general sensing</a:t>
            </a:r>
            <a:endParaRPr lang="en-US" sz="1700"/>
          </a:p>
        </p:txBody>
      </p:sp>
      <p:sp>
        <p:nvSpPr>
          <p:cNvPr id="1160378976" name="Text 8"/>
          <p:cNvSpPr/>
          <p:nvPr/>
        </p:nvSpPr>
        <p:spPr bwMode="auto">
          <a:xfrm>
            <a:off x="11464290" y="2205633"/>
            <a:ext cx="2179558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Balanced, most common in IoT nodes.</a:t>
            </a:r>
            <a:endParaRPr lang="en-US" sz="1700"/>
          </a:p>
        </p:txBody>
      </p:sp>
      <p:sp>
        <p:nvSpPr>
          <p:cNvPr id="2033308301" name="Shape 9"/>
          <p:cNvSpPr/>
          <p:nvPr/>
        </p:nvSpPr>
        <p:spPr bwMode="auto">
          <a:xfrm>
            <a:off x="769025" y="3039785"/>
            <a:ext cx="13092351" cy="972263"/>
          </a:xfrm>
          <a:prstGeom prst="rect">
            <a:avLst/>
          </a:prstGeom>
          <a:solidFill>
            <a:srgbClr val="000000">
              <a:alpha val="3999"/>
            </a:srgbClr>
          </a:solidFill>
          <a:ln/>
        </p:spPr>
      </p:sp>
      <p:sp>
        <p:nvSpPr>
          <p:cNvPr id="1533011032" name="Text 10"/>
          <p:cNvSpPr/>
          <p:nvPr/>
        </p:nvSpPr>
        <p:spPr bwMode="auto">
          <a:xfrm>
            <a:off x="986790" y="3177897"/>
            <a:ext cx="1524953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Delta-sigma</a:t>
            </a:r>
            <a:endParaRPr lang="en-US" sz="1700"/>
          </a:p>
        </p:txBody>
      </p:sp>
      <p:sp>
        <p:nvSpPr>
          <p:cNvPr id="2101188204" name="Text 11"/>
          <p:cNvSpPr/>
          <p:nvPr/>
        </p:nvSpPr>
        <p:spPr bwMode="auto">
          <a:xfrm>
            <a:off x="2954417" y="3177897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High (16–24b)</a:t>
            </a:r>
            <a:endParaRPr lang="en-US" sz="1700"/>
          </a:p>
        </p:txBody>
      </p:sp>
      <p:sp>
        <p:nvSpPr>
          <p:cNvPr id="194723278" name="Text 12"/>
          <p:cNvSpPr/>
          <p:nvPr/>
        </p:nvSpPr>
        <p:spPr bwMode="auto">
          <a:xfrm>
            <a:off x="4918234" y="3177897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Low</a:t>
            </a:r>
            <a:endParaRPr lang="en-US" sz="1700"/>
          </a:p>
        </p:txBody>
      </p:sp>
      <p:sp>
        <p:nvSpPr>
          <p:cNvPr id="1008866411" name="Text 13"/>
          <p:cNvSpPr/>
          <p:nvPr/>
        </p:nvSpPr>
        <p:spPr bwMode="auto">
          <a:xfrm>
            <a:off x="6882051" y="3177897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Medium</a:t>
            </a:r>
            <a:endParaRPr lang="en-US" sz="1700"/>
          </a:p>
        </p:txBody>
      </p:sp>
      <p:sp>
        <p:nvSpPr>
          <p:cNvPr id="1703795786" name="Text 14"/>
          <p:cNvSpPr/>
          <p:nvPr/>
        </p:nvSpPr>
        <p:spPr bwMode="auto">
          <a:xfrm>
            <a:off x="8845868" y="3177897"/>
            <a:ext cx="2175748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Best for precision sensing</a:t>
            </a:r>
            <a:endParaRPr lang="en-US" sz="1700"/>
          </a:p>
        </p:txBody>
      </p:sp>
      <p:sp>
        <p:nvSpPr>
          <p:cNvPr id="1324231312" name="Text 15"/>
          <p:cNvSpPr/>
          <p:nvPr/>
        </p:nvSpPr>
        <p:spPr bwMode="auto">
          <a:xfrm>
            <a:off x="11464290" y="3177897"/>
            <a:ext cx="2179558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Not suitable for high-speed detection.</a:t>
            </a:r>
            <a:endParaRPr lang="en-US" sz="1700"/>
          </a:p>
        </p:txBody>
      </p:sp>
      <p:sp>
        <p:nvSpPr>
          <p:cNvPr id="382179652" name="Shape 16"/>
          <p:cNvSpPr/>
          <p:nvPr/>
        </p:nvSpPr>
        <p:spPr bwMode="auto">
          <a:xfrm>
            <a:off x="769025" y="4012049"/>
            <a:ext cx="13092351" cy="1320284"/>
          </a:xfrm>
          <a:prstGeom prst="rect">
            <a:avLst/>
          </a:prstGeom>
          <a:solidFill>
            <a:srgbClr val="FFFFFF">
              <a:alpha val="3999"/>
            </a:srgbClr>
          </a:solidFill>
          <a:ln/>
        </p:spPr>
      </p:sp>
      <p:sp>
        <p:nvSpPr>
          <p:cNvPr id="79466180" name="Text 17"/>
          <p:cNvSpPr/>
          <p:nvPr/>
        </p:nvSpPr>
        <p:spPr bwMode="auto">
          <a:xfrm>
            <a:off x="986790" y="4150162"/>
            <a:ext cx="1524953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Flash</a:t>
            </a:r>
            <a:endParaRPr lang="en-US" sz="1700"/>
          </a:p>
        </p:txBody>
      </p:sp>
      <p:sp>
        <p:nvSpPr>
          <p:cNvPr id="158857625" name="Text 18"/>
          <p:cNvSpPr/>
          <p:nvPr/>
        </p:nvSpPr>
        <p:spPr bwMode="auto">
          <a:xfrm>
            <a:off x="2954417" y="4150162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Low (3–4b)</a:t>
            </a:r>
            <a:endParaRPr lang="en-US" sz="1700"/>
          </a:p>
        </p:txBody>
      </p:sp>
      <p:sp>
        <p:nvSpPr>
          <p:cNvPr id="2054723675" name="Text 19"/>
          <p:cNvSpPr/>
          <p:nvPr/>
        </p:nvSpPr>
        <p:spPr bwMode="auto">
          <a:xfrm>
            <a:off x="4918234" y="4150162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Very High</a:t>
            </a:r>
            <a:endParaRPr lang="en-US" sz="1700"/>
          </a:p>
        </p:txBody>
      </p:sp>
      <p:sp>
        <p:nvSpPr>
          <p:cNvPr id="1315816325" name="Text 20"/>
          <p:cNvSpPr/>
          <p:nvPr/>
        </p:nvSpPr>
        <p:spPr bwMode="auto">
          <a:xfrm>
            <a:off x="6882051" y="4150162"/>
            <a:ext cx="1521142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High (but reduced at low bit count)</a:t>
            </a:r>
            <a:endParaRPr lang="en-US" sz="1700"/>
          </a:p>
        </p:txBody>
      </p:sp>
      <p:sp>
        <p:nvSpPr>
          <p:cNvPr id="2126948402" name="Text 21"/>
          <p:cNvSpPr/>
          <p:nvPr/>
        </p:nvSpPr>
        <p:spPr bwMode="auto">
          <a:xfrm>
            <a:off x="8845868" y="4150162"/>
            <a:ext cx="2175748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Suitable for event detection</a:t>
            </a:r>
            <a:endParaRPr lang="en-US" sz="1700"/>
          </a:p>
        </p:txBody>
      </p:sp>
      <p:sp>
        <p:nvSpPr>
          <p:cNvPr id="1717431232" name="Text 22"/>
          <p:cNvSpPr/>
          <p:nvPr/>
        </p:nvSpPr>
        <p:spPr bwMode="auto">
          <a:xfrm>
            <a:off x="11464290" y="4150162"/>
            <a:ext cx="2179558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Ideal for fast edge monitoring in low-resolution cases.</a:t>
            </a:r>
            <a:endParaRPr lang="en-US" sz="1700"/>
          </a:p>
        </p:txBody>
      </p:sp>
      <p:sp>
        <p:nvSpPr>
          <p:cNvPr id="731242487" name="Shape 23"/>
          <p:cNvSpPr/>
          <p:nvPr/>
        </p:nvSpPr>
        <p:spPr bwMode="auto">
          <a:xfrm>
            <a:off x="769025" y="5332333"/>
            <a:ext cx="13092351" cy="972263"/>
          </a:xfrm>
          <a:prstGeom prst="rect">
            <a:avLst/>
          </a:prstGeom>
          <a:solidFill>
            <a:srgbClr val="000000">
              <a:alpha val="3999"/>
            </a:srgbClr>
          </a:solidFill>
          <a:ln/>
        </p:spPr>
      </p:sp>
      <p:sp>
        <p:nvSpPr>
          <p:cNvPr id="1744128734" name="Text 24"/>
          <p:cNvSpPr/>
          <p:nvPr/>
        </p:nvSpPr>
        <p:spPr bwMode="auto">
          <a:xfrm>
            <a:off x="986790" y="5470446"/>
            <a:ext cx="1524953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Pipeline</a:t>
            </a:r>
            <a:endParaRPr lang="en-US" sz="1700"/>
          </a:p>
        </p:txBody>
      </p:sp>
      <p:sp>
        <p:nvSpPr>
          <p:cNvPr id="1432616438" name="Text 25"/>
          <p:cNvSpPr/>
          <p:nvPr/>
        </p:nvSpPr>
        <p:spPr bwMode="auto">
          <a:xfrm>
            <a:off x="2954417" y="5470446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Medium–High</a:t>
            </a:r>
            <a:endParaRPr lang="en-US" sz="1700"/>
          </a:p>
        </p:txBody>
      </p:sp>
      <p:sp>
        <p:nvSpPr>
          <p:cNvPr id="624442744" name="Text 26"/>
          <p:cNvSpPr/>
          <p:nvPr/>
        </p:nvSpPr>
        <p:spPr bwMode="auto">
          <a:xfrm>
            <a:off x="4918234" y="5470446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High</a:t>
            </a:r>
            <a:endParaRPr lang="en-US" sz="1700"/>
          </a:p>
        </p:txBody>
      </p:sp>
      <p:sp>
        <p:nvSpPr>
          <p:cNvPr id="284462909" name="Text 27"/>
          <p:cNvSpPr/>
          <p:nvPr/>
        </p:nvSpPr>
        <p:spPr bwMode="auto">
          <a:xfrm>
            <a:off x="6882051" y="5470446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High</a:t>
            </a:r>
            <a:endParaRPr lang="en-US" sz="1700"/>
          </a:p>
        </p:txBody>
      </p:sp>
      <p:sp>
        <p:nvSpPr>
          <p:cNvPr id="2042802395" name="Text 28"/>
          <p:cNvSpPr/>
          <p:nvPr/>
        </p:nvSpPr>
        <p:spPr bwMode="auto">
          <a:xfrm>
            <a:off x="8845868" y="5470446"/>
            <a:ext cx="2175748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Not suitable</a:t>
            </a:r>
            <a:endParaRPr lang="en-US" sz="1700"/>
          </a:p>
        </p:txBody>
      </p:sp>
      <p:sp>
        <p:nvSpPr>
          <p:cNvPr id="1817354721" name="Text 29"/>
          <p:cNvSpPr/>
          <p:nvPr/>
        </p:nvSpPr>
        <p:spPr bwMode="auto">
          <a:xfrm>
            <a:off x="11464290" y="5470446"/>
            <a:ext cx="2179558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Complexity and power overhead.</a:t>
            </a:r>
            <a:endParaRPr lang="en-US" sz="1700"/>
          </a:p>
        </p:txBody>
      </p:sp>
      <p:sp>
        <p:nvSpPr>
          <p:cNvPr id="563157337" name="Shape 30"/>
          <p:cNvSpPr/>
          <p:nvPr/>
        </p:nvSpPr>
        <p:spPr bwMode="auto">
          <a:xfrm>
            <a:off x="769025" y="6304597"/>
            <a:ext cx="13092351" cy="972263"/>
          </a:xfrm>
          <a:prstGeom prst="rect">
            <a:avLst/>
          </a:prstGeom>
          <a:solidFill>
            <a:srgbClr val="FFFFFF">
              <a:alpha val="3999"/>
            </a:srgbClr>
          </a:solidFill>
          <a:ln/>
        </p:spPr>
      </p:sp>
      <p:sp>
        <p:nvSpPr>
          <p:cNvPr id="1809181029" name="Text 31"/>
          <p:cNvSpPr/>
          <p:nvPr/>
        </p:nvSpPr>
        <p:spPr bwMode="auto">
          <a:xfrm>
            <a:off x="986790" y="6442710"/>
            <a:ext cx="1524953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Integrating</a:t>
            </a:r>
            <a:endParaRPr lang="en-US" sz="1700"/>
          </a:p>
        </p:txBody>
      </p:sp>
      <p:sp>
        <p:nvSpPr>
          <p:cNvPr id="1818518142" name="Text 32"/>
          <p:cNvSpPr/>
          <p:nvPr/>
        </p:nvSpPr>
        <p:spPr bwMode="auto">
          <a:xfrm>
            <a:off x="2954417" y="6442710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Medium</a:t>
            </a:r>
            <a:endParaRPr lang="en-US" sz="1700"/>
          </a:p>
        </p:txBody>
      </p:sp>
      <p:sp>
        <p:nvSpPr>
          <p:cNvPr id="352973641" name="Text 33"/>
          <p:cNvSpPr/>
          <p:nvPr/>
        </p:nvSpPr>
        <p:spPr bwMode="auto">
          <a:xfrm>
            <a:off x="4918234" y="6442710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Very Low</a:t>
            </a:r>
            <a:endParaRPr lang="en-US" sz="1700"/>
          </a:p>
        </p:txBody>
      </p:sp>
      <p:sp>
        <p:nvSpPr>
          <p:cNvPr id="941856674" name="Text 34"/>
          <p:cNvSpPr/>
          <p:nvPr/>
        </p:nvSpPr>
        <p:spPr bwMode="auto">
          <a:xfrm>
            <a:off x="6882051" y="6442710"/>
            <a:ext cx="152114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Very Low</a:t>
            </a:r>
            <a:endParaRPr lang="en-US" sz="1700"/>
          </a:p>
        </p:txBody>
      </p:sp>
      <p:sp>
        <p:nvSpPr>
          <p:cNvPr id="271651006" name="Text 35"/>
          <p:cNvSpPr/>
          <p:nvPr/>
        </p:nvSpPr>
        <p:spPr bwMode="auto">
          <a:xfrm>
            <a:off x="8845868" y="6442710"/>
            <a:ext cx="2175748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Not suitable for real-time</a:t>
            </a:r>
            <a:endParaRPr lang="en-US" sz="1700"/>
          </a:p>
        </p:txBody>
      </p:sp>
      <p:sp>
        <p:nvSpPr>
          <p:cNvPr id="579171355" name="Text 36"/>
          <p:cNvSpPr/>
          <p:nvPr/>
        </p:nvSpPr>
        <p:spPr bwMode="auto">
          <a:xfrm>
            <a:off x="11464290" y="6442710"/>
            <a:ext cx="2179558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Too slow for edge IoT.</a:t>
            </a:r>
            <a:endParaRPr lang="en-US" sz="1700"/>
          </a:p>
        </p:txBody>
      </p:sp>
      <p:sp>
        <p:nvSpPr>
          <p:cNvPr id="1287538957" name=""/>
          <p:cNvSpPr/>
          <p:nvPr/>
        </p:nvSpPr>
        <p:spPr bwMode="auto">
          <a:xfrm flipH="0" flipV="0">
            <a:off x="12708617" y="7631205"/>
            <a:ext cx="1871382" cy="515470"/>
          </a:xfrm>
          <a:prstGeom prst="flowChartAlternateProcess">
            <a:avLst/>
          </a:prstGeom>
          <a:solidFill>
            <a:srgbClr val="1F1F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bg>
      <p:bgPr shadeToTitle="0">
        <a:solidFill>
          <a:srgbClr val="1F1F1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184439" name="Text 0"/>
          <p:cNvSpPr/>
          <p:nvPr/>
        </p:nvSpPr>
        <p:spPr bwMode="auto">
          <a:xfrm>
            <a:off x="793790" y="1522214"/>
            <a:ext cx="9572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A95AF"/>
                </a:solidFill>
                <a:latin typeface="Anton"/>
                <a:ea typeface="Anton"/>
                <a:cs typeface="Anton"/>
              </a:rPr>
              <a:t>Justification for This Work: 3-bit Flash ADC</a:t>
            </a:r>
            <a:endParaRPr lang="en-US" sz="4450"/>
          </a:p>
        </p:txBody>
      </p:sp>
      <p:sp>
        <p:nvSpPr>
          <p:cNvPr id="1385433177" name="Text 1"/>
          <p:cNvSpPr/>
          <p:nvPr/>
        </p:nvSpPr>
        <p:spPr bwMode="auto">
          <a:xfrm>
            <a:off x="793790" y="26846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Despite SAR and ΣΔ ADCs being more common in IoT, this project focuses on a 3-bit Flash ADC for specific reasons:</a:t>
            </a:r>
            <a:endParaRPr lang="en-US" sz="1750"/>
          </a:p>
        </p:txBody>
      </p:sp>
      <p:sp>
        <p:nvSpPr>
          <p:cNvPr id="949070252" name="Shape 2"/>
          <p:cNvSpPr/>
          <p:nvPr/>
        </p:nvSpPr>
        <p:spPr bwMode="auto">
          <a:xfrm>
            <a:off x="793790" y="33026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952887558" name="Text 3"/>
          <p:cNvSpPr/>
          <p:nvPr/>
        </p:nvSpPr>
        <p:spPr bwMode="auto">
          <a:xfrm>
            <a:off x="878860" y="33451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650">
                <a:solidFill>
                  <a:srgbClr val="E0D6DE"/>
                </a:solidFill>
                <a:latin typeface="Anton"/>
                <a:ea typeface="Anton"/>
                <a:cs typeface="Anton"/>
              </a:rPr>
              <a:t>1</a:t>
            </a:r>
            <a:endParaRPr lang="en-US" sz="2650"/>
          </a:p>
        </p:txBody>
      </p:sp>
      <p:sp>
        <p:nvSpPr>
          <p:cNvPr id="1629729796" name="Text 4"/>
          <p:cNvSpPr/>
          <p:nvPr/>
        </p:nvSpPr>
        <p:spPr bwMode="auto">
          <a:xfrm>
            <a:off x="1530906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Speed Demonstration</a:t>
            </a:r>
            <a:endParaRPr lang="en-US" sz="2200"/>
          </a:p>
        </p:txBody>
      </p:sp>
      <p:sp>
        <p:nvSpPr>
          <p:cNvPr id="1072880376" name="Text 5"/>
          <p:cNvSpPr/>
          <p:nvPr/>
        </p:nvSpPr>
        <p:spPr bwMode="auto">
          <a:xfrm>
            <a:off x="1530906" y="3870960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Flash ADC is the fastest architecture, useful for exploring event-driven or trigger-based IoT circuits.</a:t>
            </a:r>
            <a:endParaRPr lang="en-US" sz="1750"/>
          </a:p>
        </p:txBody>
      </p:sp>
      <p:sp>
        <p:nvSpPr>
          <p:cNvPr id="145671207" name="Shape 6"/>
          <p:cNvSpPr/>
          <p:nvPr/>
        </p:nvSpPr>
        <p:spPr bwMode="auto">
          <a:xfrm>
            <a:off x="7456884" y="33026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52162082" name="Text 7"/>
          <p:cNvSpPr/>
          <p:nvPr/>
        </p:nvSpPr>
        <p:spPr bwMode="auto">
          <a:xfrm>
            <a:off x="7541955" y="33451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650">
                <a:solidFill>
                  <a:srgbClr val="E0D6DE"/>
                </a:solidFill>
                <a:latin typeface="Anton"/>
                <a:ea typeface="Anton"/>
                <a:cs typeface="Anton"/>
              </a:rPr>
              <a:t>2</a:t>
            </a:r>
            <a:endParaRPr lang="en-US" sz="2650"/>
          </a:p>
        </p:txBody>
      </p:sp>
      <p:sp>
        <p:nvSpPr>
          <p:cNvPr id="1873668362" name="Text 8"/>
          <p:cNvSpPr/>
          <p:nvPr/>
        </p:nvSpPr>
        <p:spPr bwMode="auto">
          <a:xfrm>
            <a:off x="8194000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Educational Scope</a:t>
            </a:r>
            <a:endParaRPr lang="en-US" sz="2200"/>
          </a:p>
        </p:txBody>
      </p:sp>
      <p:sp>
        <p:nvSpPr>
          <p:cNvPr id="910791897" name="Text 9"/>
          <p:cNvSpPr/>
          <p:nvPr/>
        </p:nvSpPr>
        <p:spPr bwMode="auto">
          <a:xfrm>
            <a:off x="8194000" y="387096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A compact 3-bit Flash design is feasible to implement and simulate in 180 nm CMOS.</a:t>
            </a:r>
            <a:endParaRPr lang="en-US" sz="1750"/>
          </a:p>
        </p:txBody>
      </p:sp>
      <p:sp>
        <p:nvSpPr>
          <p:cNvPr id="504019933" name="Shape 10"/>
          <p:cNvSpPr/>
          <p:nvPr/>
        </p:nvSpPr>
        <p:spPr bwMode="auto">
          <a:xfrm>
            <a:off x="793790" y="50503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977901513" name="Text 11"/>
          <p:cNvSpPr/>
          <p:nvPr/>
        </p:nvSpPr>
        <p:spPr bwMode="auto">
          <a:xfrm>
            <a:off x="878860" y="50928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650">
                <a:solidFill>
                  <a:srgbClr val="E0D6DE"/>
                </a:solidFill>
                <a:latin typeface="Anton"/>
                <a:ea typeface="Anton"/>
                <a:cs typeface="Anton"/>
              </a:rPr>
              <a:t>3</a:t>
            </a:r>
            <a:endParaRPr lang="en-US" sz="2650"/>
          </a:p>
        </p:txBody>
      </p:sp>
      <p:sp>
        <p:nvSpPr>
          <p:cNvPr id="1447624555" name="Text 12"/>
          <p:cNvSpPr/>
          <p:nvPr/>
        </p:nvSpPr>
        <p:spPr bwMode="auto">
          <a:xfrm>
            <a:off x="1530906" y="5128260"/>
            <a:ext cx="3126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Testing Fault-Tolerant Ideas</a:t>
            </a:r>
            <a:endParaRPr lang="en-US" sz="2200"/>
          </a:p>
        </p:txBody>
      </p:sp>
      <p:sp>
        <p:nvSpPr>
          <p:cNvPr id="810629908" name="Text 13"/>
          <p:cNvSpPr/>
          <p:nvPr/>
        </p:nvSpPr>
        <p:spPr bwMode="auto">
          <a:xfrm>
            <a:off x="1530906" y="5618678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Adding a fault-detection block (e.g., monitoring reference voltage stability) is easier to integrate with Flash due to its simple structure.</a:t>
            </a:r>
            <a:endParaRPr lang="en-US" sz="1750"/>
          </a:p>
        </p:txBody>
      </p:sp>
      <p:sp>
        <p:nvSpPr>
          <p:cNvPr id="872843828" name="Shape 14"/>
          <p:cNvSpPr/>
          <p:nvPr/>
        </p:nvSpPr>
        <p:spPr bwMode="auto">
          <a:xfrm>
            <a:off x="7456884" y="50503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38933475" name="Text 15"/>
          <p:cNvSpPr/>
          <p:nvPr/>
        </p:nvSpPr>
        <p:spPr bwMode="auto">
          <a:xfrm>
            <a:off x="7541955" y="50928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650">
                <a:solidFill>
                  <a:srgbClr val="E0D6DE"/>
                </a:solidFill>
                <a:latin typeface="Anton"/>
                <a:ea typeface="Anton"/>
                <a:cs typeface="Anton"/>
              </a:rPr>
              <a:t>4</a:t>
            </a:r>
            <a:endParaRPr lang="en-US" sz="2650"/>
          </a:p>
        </p:txBody>
      </p:sp>
      <p:sp>
        <p:nvSpPr>
          <p:cNvPr id="95232141" name="Text 16"/>
          <p:cNvSpPr/>
          <p:nvPr/>
        </p:nvSpPr>
        <p:spPr bwMode="auto">
          <a:xfrm>
            <a:off x="8194000" y="5128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</a:rPr>
              <a:t>Proof-of-Concept</a:t>
            </a:r>
            <a:endParaRPr lang="en-US" sz="2200"/>
          </a:p>
        </p:txBody>
      </p:sp>
      <p:sp>
        <p:nvSpPr>
          <p:cNvPr id="1084318791" name="Text 17"/>
          <p:cNvSpPr/>
          <p:nvPr/>
        </p:nvSpPr>
        <p:spPr bwMode="auto">
          <a:xfrm>
            <a:off x="8194000" y="561867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Starting with Flash validates comparator and encoder design, building a foundation for future architectures.</a:t>
            </a:r>
            <a:endParaRPr lang="en-US" sz="1750"/>
          </a:p>
        </p:txBody>
      </p:sp>
      <p:sp>
        <p:nvSpPr>
          <p:cNvPr id="343777453" name=""/>
          <p:cNvSpPr/>
          <p:nvPr/>
        </p:nvSpPr>
        <p:spPr bwMode="auto">
          <a:xfrm flipH="0" flipV="0">
            <a:off x="12843088" y="7597587"/>
            <a:ext cx="1669676" cy="537882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83941775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727045471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427488" y="2059424"/>
            <a:ext cx="4919305" cy="4110752"/>
          </a:xfrm>
          <a:prstGeom prst="rect">
            <a:avLst/>
          </a:prstGeom>
        </p:spPr>
      </p:pic>
      <p:sp>
        <p:nvSpPr>
          <p:cNvPr id="1577381791" name="Text 0"/>
          <p:cNvSpPr/>
          <p:nvPr/>
        </p:nvSpPr>
        <p:spPr bwMode="auto">
          <a:xfrm>
            <a:off x="7937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A95AF"/>
                </a:solidFill>
                <a:latin typeface="Anton"/>
                <a:ea typeface="Anton"/>
                <a:cs typeface="Anton"/>
              </a:rPr>
              <a:t>System-Level Overview: 3-bit Flash ADC</a:t>
            </a:r>
            <a:endParaRPr lang="en-US" sz="4450"/>
          </a:p>
        </p:txBody>
      </p:sp>
      <p:sp>
        <p:nvSpPr>
          <p:cNvPr id="2092568421" name="Text 1"/>
          <p:cNvSpPr/>
          <p:nvPr/>
        </p:nvSpPr>
        <p:spPr bwMode="auto">
          <a:xfrm>
            <a:off x="793790" y="32955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The proposed 3-bit Flash ADC system processes analog input, converts it to binary, and includes a fault detection mechanism.</a:t>
            </a:r>
            <a:endParaRPr lang="en-US" sz="1750"/>
          </a:p>
        </p:txBody>
      </p:sp>
      <p:sp>
        <p:nvSpPr>
          <p:cNvPr id="1636558936" name="Text 2"/>
          <p:cNvSpPr/>
          <p:nvPr/>
        </p:nvSpPr>
        <p:spPr bwMode="auto">
          <a:xfrm>
            <a:off x="793790" y="42764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Input analog voltage (Vin) is compared against reference ladder points.</a:t>
            </a:r>
            <a:endParaRPr lang="en-US" sz="1750"/>
          </a:p>
        </p:txBody>
      </p:sp>
      <p:sp>
        <p:nvSpPr>
          <p:cNvPr id="1682324221" name="Text 3"/>
          <p:cNvSpPr/>
          <p:nvPr/>
        </p:nvSpPr>
        <p:spPr bwMode="auto">
          <a:xfrm>
            <a:off x="793790" y="5081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Comparator outputs form thermometer code.</a:t>
            </a:r>
            <a:endParaRPr lang="en-US" sz="1750"/>
          </a:p>
        </p:txBody>
      </p:sp>
      <p:sp>
        <p:nvSpPr>
          <p:cNvPr id="1733376912" name="Text 4"/>
          <p:cNvSpPr/>
          <p:nvPr/>
        </p:nvSpPr>
        <p:spPr bwMode="auto">
          <a:xfrm>
            <a:off x="793790" y="5523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Encoder block converts thermometer to binary.</a:t>
            </a:r>
            <a:endParaRPr lang="en-US" sz="1750"/>
          </a:p>
        </p:txBody>
      </p:sp>
      <p:sp>
        <p:nvSpPr>
          <p:cNvPr id="1787830496" name="Text 5"/>
          <p:cNvSpPr/>
          <p:nvPr/>
        </p:nvSpPr>
        <p:spPr bwMode="auto">
          <a:xfrm>
            <a:off x="793790" y="59659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Fault detection monitors Vref and generates an error flag if instability occurs.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876323" name="Text 0"/>
          <p:cNvSpPr/>
          <p:nvPr/>
        </p:nvSpPr>
        <p:spPr bwMode="auto">
          <a:xfrm>
            <a:off x="793790" y="673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A95AF"/>
                </a:solidFill>
                <a:latin typeface="Anton"/>
                <a:ea typeface="Anton"/>
                <a:cs typeface="Anton"/>
              </a:rPr>
              <a:t>Key Circuit Components</a:t>
            </a:r>
            <a:endParaRPr lang="en-US" sz="4450"/>
          </a:p>
        </p:txBody>
      </p:sp>
      <p:sp>
        <p:nvSpPr>
          <p:cNvPr id="166611148" name="Text 1"/>
          <p:cNvSpPr/>
          <p:nvPr/>
        </p:nvSpPr>
        <p:spPr bwMode="auto">
          <a:xfrm>
            <a:off x="793790" y="18358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The 3-bit Flash ADC is composed of essential analog and digital building blocks.</a:t>
            </a:r>
            <a:endParaRPr lang="en-US" sz="1750"/>
          </a:p>
        </p:txBody>
      </p:sp>
      <p:pic>
        <p:nvPicPr>
          <p:cNvPr id="1617551421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1410" y="2599849"/>
            <a:ext cx="3120747" cy="3120747"/>
          </a:xfrm>
          <a:prstGeom prst="rect">
            <a:avLst/>
          </a:prstGeom>
        </p:spPr>
      </p:pic>
      <p:pic>
        <p:nvPicPr>
          <p:cNvPr id="1485529665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103608" y="2599849"/>
            <a:ext cx="3120866" cy="3120866"/>
          </a:xfrm>
          <a:prstGeom prst="rect">
            <a:avLst/>
          </a:prstGeom>
        </p:spPr>
      </p:pic>
      <p:pic>
        <p:nvPicPr>
          <p:cNvPr id="125633452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405926" y="2599849"/>
            <a:ext cx="3120747" cy="3120747"/>
          </a:xfrm>
          <a:prstGeom prst="rect">
            <a:avLst/>
          </a:prstGeom>
        </p:spPr>
      </p:pic>
      <p:pic>
        <p:nvPicPr>
          <p:cNvPr id="2049447578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708124" y="2599849"/>
            <a:ext cx="3120866" cy="3120866"/>
          </a:xfrm>
          <a:prstGeom prst="rect">
            <a:avLst/>
          </a:prstGeom>
        </p:spPr>
      </p:pic>
      <p:sp>
        <p:nvSpPr>
          <p:cNvPr id="1669285043" name="Text 2"/>
          <p:cNvSpPr/>
          <p:nvPr/>
        </p:nvSpPr>
        <p:spPr bwMode="auto">
          <a:xfrm>
            <a:off x="793790" y="5866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Comparator: Essential for comparing input voltage with reference levels.</a:t>
            </a:r>
            <a:endParaRPr lang="en-US" sz="1750"/>
          </a:p>
        </p:txBody>
      </p:sp>
      <p:sp>
        <p:nvSpPr>
          <p:cNvPr id="669564915" name="Text 3"/>
          <p:cNvSpPr/>
          <p:nvPr/>
        </p:nvSpPr>
        <p:spPr bwMode="auto">
          <a:xfrm>
            <a:off x="793790" y="63088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4-input NOR Gate: Used in the digital logic of the encoder.</a:t>
            </a:r>
            <a:endParaRPr lang="en-US" sz="1750"/>
          </a:p>
        </p:txBody>
      </p:sp>
      <p:sp>
        <p:nvSpPr>
          <p:cNvPr id="501085668" name="Text 4"/>
          <p:cNvSpPr/>
          <p:nvPr/>
        </p:nvSpPr>
        <p:spPr bwMode="auto">
          <a:xfrm>
            <a:off x="793790" y="67510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Priority Encoder: Converts the thermometer code from comparators into binary output.</a:t>
            </a:r>
            <a:endParaRPr lang="en-US" sz="1750"/>
          </a:p>
        </p:txBody>
      </p:sp>
      <p:sp>
        <p:nvSpPr>
          <p:cNvPr id="1782580686" name="Text 5"/>
          <p:cNvSpPr/>
          <p:nvPr/>
        </p:nvSpPr>
        <p:spPr bwMode="auto">
          <a:xfrm>
            <a:off x="793790" y="71932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</a:rPr>
              <a:t>3-bit Flash ADC: The complete integrated circuit design.</a:t>
            </a:r>
            <a:endParaRPr lang="en-US" sz="1750"/>
          </a:p>
        </p:txBody>
      </p:sp>
      <p:sp>
        <p:nvSpPr>
          <p:cNvPr id="1822274408" name=""/>
          <p:cNvSpPr/>
          <p:nvPr/>
        </p:nvSpPr>
        <p:spPr bwMode="auto">
          <a:xfrm flipH="0" flipV="0">
            <a:off x="12742235" y="7776882"/>
            <a:ext cx="1804146" cy="336176"/>
          </a:xfrm>
          <a:prstGeom prst="flowChartAlternateProcess">
            <a:avLst/>
          </a:prstGeom>
          <a:solidFill>
            <a:srgbClr val="1F1F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1687451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3790" y="762714"/>
            <a:ext cx="13042821" cy="5655231"/>
          </a:xfrm>
          <a:prstGeom prst="rect">
            <a:avLst/>
          </a:prstGeom>
        </p:spPr>
      </p:pic>
      <p:sp>
        <p:nvSpPr>
          <p:cNvPr id="1557271651" name="Text 0"/>
          <p:cNvSpPr/>
          <p:nvPr/>
        </p:nvSpPr>
        <p:spPr bwMode="auto">
          <a:xfrm>
            <a:off x="793790" y="67581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A95AF"/>
                </a:solidFill>
                <a:latin typeface="Anton"/>
                <a:ea typeface="Anton"/>
                <a:cs typeface="Anton"/>
              </a:rPr>
              <a:t>Error</a:t>
            </a:r>
            <a:endParaRPr lang="en-US" sz="4450"/>
          </a:p>
        </p:txBody>
      </p:sp>
      <p:sp>
        <p:nvSpPr>
          <p:cNvPr id="950408320" name=""/>
          <p:cNvSpPr/>
          <p:nvPr/>
        </p:nvSpPr>
        <p:spPr bwMode="auto">
          <a:xfrm flipH="0" flipV="0">
            <a:off x="12854293" y="7709646"/>
            <a:ext cx="1669676" cy="481852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2</cp:revision>
  <dcterms:created xsi:type="dcterms:W3CDTF">2025-08-20T17:02:15Z</dcterms:created>
  <dcterms:modified xsi:type="dcterms:W3CDTF">2025-08-20T17:10:14Z</dcterms:modified>
</cp:coreProperties>
</file>